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10CDA-13DC-4258-8B28-A658E77AE6DE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C5063-2CAB-4063-890E-02A133F50E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10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 txBox="1">
            <a:spLocks noGrp="1" noChangeArrowheads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B120218-5C84-4D21-91FB-D2F7A21DC4E9}" type="slidenum">
              <a:rPr lang="en-US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 txBox="1">
            <a:spLocks noGrp="1" noChangeArrowheads="1"/>
          </p:cNvSpPr>
          <p:nvPr/>
        </p:nvSpPr>
        <p:spPr bwMode="auto">
          <a:xfrm>
            <a:off x="3883852" y="8684826"/>
            <a:ext cx="2972547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F686596-3024-4394-AAFB-FA432D0EA166}" type="slidenum">
              <a:rPr lang="en-US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36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76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50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35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64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18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13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095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74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638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88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34005-E7F6-44EA-8482-D605B41A45D3}" type="datetimeFigureOut">
              <a:rPr lang="en-GB" smtClean="0"/>
              <a:t>30/01/2014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450F0-4C0D-44AD-9FD5-C95DA373C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2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Line 4"/>
          <p:cNvSpPr>
            <a:spLocks noChangeShapeType="1"/>
          </p:cNvSpPr>
          <p:nvPr/>
        </p:nvSpPr>
        <p:spPr bwMode="auto">
          <a:xfrm>
            <a:off x="0" y="1000125"/>
            <a:ext cx="9144000" cy="0"/>
          </a:xfrm>
          <a:prstGeom prst="line">
            <a:avLst/>
          </a:prstGeom>
          <a:noFill/>
          <a:ln w="25400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971" name="Rectangle 9"/>
          <p:cNvSpPr>
            <a:spLocks noChangeArrowheads="1"/>
          </p:cNvSpPr>
          <p:nvPr/>
        </p:nvSpPr>
        <p:spPr bwMode="auto">
          <a:xfrm>
            <a:off x="28575" y="165100"/>
            <a:ext cx="2411413" cy="6778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>
                <a:solidFill>
                  <a:srgbClr val="C00000"/>
                </a:solidFill>
                <a:latin typeface="Corbel" pitchFamily="34" charset="0"/>
              </a:rPr>
              <a:t>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latin typeface="Comic Sans MS" pitchFamily="66" charset="0"/>
              </a:rPr>
              <a:t>Nth Term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>
                <a:solidFill>
                  <a:srgbClr val="C00000"/>
                </a:solidFill>
                <a:latin typeface="Corbel" pitchFamily="34" charset="0"/>
              </a:rPr>
              <a:t>               </a:t>
            </a:r>
          </a:p>
        </p:txBody>
      </p:sp>
      <p:pic>
        <p:nvPicPr>
          <p:cNvPr id="83972" name="Picture 3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8" t="31909" r="70277" b="11710"/>
          <a:stretch>
            <a:fillRect/>
          </a:stretch>
        </p:blipFill>
        <p:spPr bwMode="auto">
          <a:xfrm>
            <a:off x="76200" y="1700213"/>
            <a:ext cx="2244725" cy="507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3973" name="Picture 3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70"/>
          <a:stretch>
            <a:fillRect/>
          </a:stretch>
        </p:blipFill>
        <p:spPr bwMode="auto">
          <a:xfrm>
            <a:off x="2124075" y="1700213"/>
            <a:ext cx="2411413" cy="506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974" name="Rectangle 1"/>
          <p:cNvSpPr>
            <a:spLocks noChangeArrowheads="1"/>
          </p:cNvSpPr>
          <p:nvPr/>
        </p:nvSpPr>
        <p:spPr bwMode="auto">
          <a:xfrm>
            <a:off x="-396875" y="1323975"/>
            <a:ext cx="9469438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>
                <a:latin typeface="Calibri" pitchFamily="34" charset="0"/>
                <a:cs typeface="Times New Roman" pitchFamily="18" charset="0"/>
              </a:rPr>
              <a:t>Find the first 5 terms of each sequence with the following n</a:t>
            </a:r>
            <a:r>
              <a:rPr lang="en-GB" altLang="en-US" sz="2000" baseline="30000">
                <a:latin typeface="Calibri" pitchFamily="34" charset="0"/>
                <a:cs typeface="Times New Roman" pitchFamily="18" charset="0"/>
              </a:rPr>
              <a:t>th</a:t>
            </a:r>
            <a:r>
              <a:rPr lang="en-GB" altLang="en-US" sz="2000">
                <a:latin typeface="Calibri" pitchFamily="34" charset="0"/>
                <a:cs typeface="Times New Roman" pitchFamily="18" charset="0"/>
              </a:rPr>
              <a:t> terms within the grid</a:t>
            </a:r>
            <a:endParaRPr lang="en-GB" altLang="en-US" sz="1400"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83975" name="Picture 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10" t="22353" r="25211" b="12730"/>
          <a:stretch>
            <a:fillRect/>
          </a:stretch>
        </p:blipFill>
        <p:spPr bwMode="auto">
          <a:xfrm>
            <a:off x="4586288" y="1744663"/>
            <a:ext cx="4486275" cy="5024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655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Line 4"/>
          <p:cNvSpPr>
            <a:spLocks noChangeShapeType="1"/>
          </p:cNvSpPr>
          <p:nvPr/>
        </p:nvSpPr>
        <p:spPr bwMode="auto">
          <a:xfrm>
            <a:off x="0" y="1000125"/>
            <a:ext cx="9144000" cy="0"/>
          </a:xfrm>
          <a:prstGeom prst="line">
            <a:avLst/>
          </a:prstGeom>
          <a:noFill/>
          <a:ln w="25400">
            <a:solidFill>
              <a:srgbClr val="33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4995" name="Text Box 40"/>
          <p:cNvSpPr txBox="1">
            <a:spLocks noChangeArrowheads="1"/>
          </p:cNvSpPr>
          <p:nvPr/>
        </p:nvSpPr>
        <p:spPr bwMode="auto">
          <a:xfrm>
            <a:off x="-50800" y="954088"/>
            <a:ext cx="6838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u="sng">
                <a:solidFill>
                  <a:srgbClr val="FF0000"/>
                </a:solidFill>
              </a:rPr>
              <a:t>TASK (Level 6)</a:t>
            </a:r>
            <a:endParaRPr lang="en-US" altLang="en-US" sz="2400" b="1" u="sng">
              <a:solidFill>
                <a:srgbClr val="FF0000"/>
              </a:solidFill>
            </a:endParaRPr>
          </a:p>
        </p:txBody>
      </p:sp>
      <p:sp>
        <p:nvSpPr>
          <p:cNvPr id="84996" name="Rectangle 9"/>
          <p:cNvSpPr>
            <a:spLocks noChangeArrowheads="1"/>
          </p:cNvSpPr>
          <p:nvPr/>
        </p:nvSpPr>
        <p:spPr bwMode="auto">
          <a:xfrm>
            <a:off x="255588" y="63500"/>
            <a:ext cx="2411412" cy="6778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>
                <a:solidFill>
                  <a:srgbClr val="C00000"/>
                </a:solidFill>
                <a:latin typeface="Corbel" pitchFamily="34" charset="0"/>
              </a:rPr>
              <a:t>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latin typeface="Comic Sans MS" pitchFamily="66" charset="0"/>
              </a:rPr>
              <a:t>Nth Term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700">
                <a:solidFill>
                  <a:srgbClr val="C00000"/>
                </a:solidFill>
                <a:latin typeface="Corbel" pitchFamily="34" charset="0"/>
              </a:rPr>
              <a:t>               </a:t>
            </a:r>
          </a:p>
        </p:txBody>
      </p:sp>
      <p:pic>
        <p:nvPicPr>
          <p:cNvPr id="84997" name="Picture 3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8" t="31909" r="70277" b="11710"/>
          <a:stretch>
            <a:fillRect/>
          </a:stretch>
        </p:blipFill>
        <p:spPr bwMode="auto">
          <a:xfrm>
            <a:off x="76200" y="1700213"/>
            <a:ext cx="2244725" cy="507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4998" name="Picture 3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70"/>
          <a:stretch>
            <a:fillRect/>
          </a:stretch>
        </p:blipFill>
        <p:spPr bwMode="auto">
          <a:xfrm>
            <a:off x="2124075" y="1700213"/>
            <a:ext cx="2411413" cy="506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4999" name="Rectangle 1"/>
          <p:cNvSpPr>
            <a:spLocks noChangeArrowheads="1"/>
          </p:cNvSpPr>
          <p:nvPr/>
        </p:nvSpPr>
        <p:spPr bwMode="auto">
          <a:xfrm>
            <a:off x="-396875" y="1323975"/>
            <a:ext cx="9469438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>
                <a:latin typeface="Calibri" pitchFamily="34" charset="0"/>
                <a:cs typeface="Times New Roman" pitchFamily="18" charset="0"/>
              </a:rPr>
              <a:t>Find the first 5 terms of each sequence with the following n</a:t>
            </a:r>
            <a:r>
              <a:rPr lang="en-GB" altLang="en-US" sz="2000" baseline="30000">
                <a:latin typeface="Calibri" pitchFamily="34" charset="0"/>
                <a:cs typeface="Times New Roman" pitchFamily="18" charset="0"/>
              </a:rPr>
              <a:t>th</a:t>
            </a:r>
            <a:r>
              <a:rPr lang="en-GB" altLang="en-US" sz="2000">
                <a:latin typeface="Calibri" pitchFamily="34" charset="0"/>
                <a:cs typeface="Times New Roman" pitchFamily="18" charset="0"/>
              </a:rPr>
              <a:t> terms within the grid</a:t>
            </a:r>
            <a:endParaRPr lang="en-GB" altLang="en-US" sz="1400"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85000" name="Picture 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10" t="22353" r="25211" b="12730"/>
          <a:stretch>
            <a:fillRect/>
          </a:stretch>
        </p:blipFill>
        <p:spPr bwMode="auto">
          <a:xfrm>
            <a:off x="4586288" y="1744663"/>
            <a:ext cx="4486275" cy="5024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79425" y="2060575"/>
            <a:ext cx="1571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3, 5, 7, 9, 11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81013" y="2713038"/>
            <a:ext cx="157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-1, 2, 5, 8, 11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79388" y="3419475"/>
            <a:ext cx="1990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10, 12, 14, 16, 18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79400" y="4076700"/>
            <a:ext cx="1997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9, 13, 17, 21, 25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54013" y="4787900"/>
            <a:ext cx="185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-2, 3, 8, 13, 18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50825" y="5430838"/>
            <a:ext cx="2000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13, 23, 33, 43, 53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23850" y="6083300"/>
            <a:ext cx="1985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5, 16, 27, 38, 49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-36513" y="6597650"/>
            <a:ext cx="33321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solidFill>
                  <a:srgbClr val="FF0000"/>
                </a:solidFill>
              </a:rPr>
              <a:t>11.5, 20.5, 29.5, 38.5, 47.5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570163" y="2060575"/>
            <a:ext cx="22209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18, 16, 14, 12, 10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627313" y="2747963"/>
            <a:ext cx="2195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31, 30, 29, 28, 27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627313" y="3429000"/>
            <a:ext cx="1984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32, 29, 26, 23, 20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627313" y="4067175"/>
            <a:ext cx="2070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46, 41, 36, 31, 26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660650" y="4724400"/>
            <a:ext cx="2573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92, 84, 76, 68, 60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795588" y="5400675"/>
            <a:ext cx="2136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14, 8, 2, -4, -10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411413" y="6070600"/>
            <a:ext cx="2984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solidFill>
                  <a:srgbClr val="FF0000"/>
                </a:solidFill>
              </a:rPr>
              <a:t>62.5, 59, 55.5, 52, 48.5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757488" y="6618288"/>
            <a:ext cx="28416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solidFill>
                  <a:srgbClr val="FF0000"/>
                </a:solidFill>
              </a:rPr>
              <a:t>4, -3, -10, -17, -24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757738" y="2060575"/>
            <a:ext cx="1901825" cy="200660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830763" y="6480175"/>
            <a:ext cx="1828800" cy="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7921625" y="3443288"/>
            <a:ext cx="0" cy="212725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835525" y="5529263"/>
            <a:ext cx="1824038" cy="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6561138" y="3051175"/>
            <a:ext cx="1866900" cy="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034213" y="2951163"/>
            <a:ext cx="0" cy="2117725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8820150" y="2060575"/>
            <a:ext cx="0" cy="200660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6142038" y="4492625"/>
            <a:ext cx="1873250" cy="2090738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260975" y="3051175"/>
            <a:ext cx="0" cy="2017713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8820150" y="4406900"/>
            <a:ext cx="0" cy="217170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8370888" y="3895725"/>
            <a:ext cx="0" cy="2224088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594350" y="2555875"/>
            <a:ext cx="2019300" cy="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799013" y="2459038"/>
            <a:ext cx="31750" cy="2144712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4835525" y="5976938"/>
            <a:ext cx="1752600" cy="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7494588" y="3551238"/>
            <a:ext cx="0" cy="2019300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659438" y="2058988"/>
            <a:ext cx="1954212" cy="1587"/>
          </a:xfrm>
          <a:prstGeom prst="line">
            <a:avLst/>
          </a:prstGeom>
          <a:ln w="508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202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8" grpId="0"/>
      <p:bldP spid="39" grpId="0"/>
      <p:bldP spid="42" grpId="0"/>
      <p:bldP spid="43" grpId="0"/>
      <p:bldP spid="44" grpId="0"/>
      <p:bldP spid="45" grpId="0"/>
      <p:bldP spid="4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191</Words>
  <Application>Microsoft Office PowerPoint</Application>
  <PresentationFormat>On-screen Show (4:3)</PresentationFormat>
  <Paragraphs>27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Attleborough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jneeds</dc:creator>
  <cp:lastModifiedBy>Jon Treby</cp:lastModifiedBy>
  <cp:revision>1</cp:revision>
  <dcterms:created xsi:type="dcterms:W3CDTF">2014-01-30T09:14:18Z</dcterms:created>
  <dcterms:modified xsi:type="dcterms:W3CDTF">2014-01-30T10:06:01Z</dcterms:modified>
</cp:coreProperties>
</file>